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1" r:id="rId1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043305" y="1196975"/>
            <a:ext cx="8891905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项目名称</a:t>
            </a:r>
            <a:endParaRPr lang="zh-CN" altLang="en-US" sz="32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12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项目名称设计要点：</a:t>
            </a:r>
            <a:endParaRPr lang="zh-CN" altLang="en-US" sz="12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简洁明了：用有限的字数表达项目的核心内容或亮点</a:t>
            </a:r>
            <a:r>
              <a:rPr lang="en-US" altLang="zh-CN" sz="1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‌</a:t>
            </a:r>
            <a:r>
              <a:rPr lang="zh-CN" altLang="en-US" sz="1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endParaRPr lang="en-US" altLang="zh-CN" sz="12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通俗易懂</a:t>
            </a:r>
            <a:r>
              <a:rPr lang="en-US" altLang="zh-CN" sz="1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‌</a:t>
            </a:r>
            <a:r>
              <a:rPr lang="zh-CN" altLang="en-US" sz="1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：易于理解，一眼就能明白项目是做什么的，解决什么问题；</a:t>
            </a:r>
            <a:endParaRPr lang="zh-CN" altLang="en-US" sz="12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1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‌</a:t>
            </a:r>
            <a:r>
              <a:rPr lang="zh-CN" altLang="en-US" sz="1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亮点突出</a:t>
            </a:r>
            <a:r>
              <a:rPr lang="en-US" altLang="zh-CN" sz="1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‌</a:t>
            </a:r>
            <a:r>
              <a:rPr lang="zh-CN" altLang="en-US" sz="1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：项目名称应抓住用户的眼球，激发用户的好奇心和进一步了解的兴趣。</a:t>
            </a:r>
            <a:endParaRPr lang="zh-CN" altLang="en-US" sz="12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79930" y="3861435"/>
            <a:ext cx="4572000" cy="2399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参赛赛道组别：</a:t>
            </a:r>
            <a:endParaRPr lang="zh-CN" altLang="en-US" sz="20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所属学院：</a:t>
            </a:r>
            <a:endParaRPr lang="zh-CN" altLang="en-US" sz="20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指导老师：</a:t>
            </a:r>
            <a:endParaRPr lang="zh-CN" altLang="en-US" sz="20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项目负责人及联系方式：</a:t>
            </a:r>
            <a:endParaRPr lang="en-US" altLang="zh-CN" sz="20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l" fontAlgn="auto">
              <a:lnSpc>
                <a:spcPct val="150000"/>
              </a:lnSpc>
            </a:pPr>
            <a:endParaRPr lang="zh-CN" altLang="en-US" sz="20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069975"/>
          </a:xfrm>
        </p:spPr>
        <p:txBody>
          <a:bodyPr/>
          <a:p>
            <a:r>
              <a:rPr lang="zh-CN" altLang="en-US" sz="32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一、项目背景</a:t>
            </a:r>
            <a:endParaRPr lang="zh-CN" altLang="en-US" sz="32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65045"/>
          </a:xfrm>
        </p:spPr>
        <p:txBody>
          <a:bodyPr/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zh-CN" altLang="en-US" sz="1600">
                <a:latin typeface="方正仿宋_GBK" panose="02000000000000000000" charset="-122"/>
                <a:ea typeface="方正仿宋_GBK" panose="02000000000000000000" charset="-122"/>
              </a:rPr>
              <a:t>对该项目相关的背景进行简要分析，包括项目的起因和必要性、实施项目的条件，以前类似项目实施经验教训及相关政策环境等。</a:t>
            </a:r>
            <a:endParaRPr lang="zh-CN" altLang="en-US" sz="1600">
              <a:latin typeface="方正仿宋_GBK" panose="02000000000000000000" charset="-122"/>
              <a:ea typeface="方正仿宋_GBK" panose="02000000000000000000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2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二、项目介绍</a:t>
            </a:r>
            <a:endParaRPr lang="zh-CN" altLang="en-US" sz="32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1.主赛道、产业命题赛道项目主要介绍产品、技术或方案。 用什么技术，实现什么功能，解决什么问题，清晰明了。可有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产品图片。 实物图、模型图、操作流程图，配以文字说明。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2. 红旅赛道项目主要介绍做法及成效。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2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三、创新维度</a:t>
            </a:r>
            <a:endParaRPr lang="zh-CN" altLang="en-US" sz="32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3895" y="1484630"/>
            <a:ext cx="7891145" cy="32219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algn="just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（一）评审关注点：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  <a:sym typeface="+mn-ea"/>
            </a:endParaRPr>
          </a:p>
          <a:p>
            <a:pPr marL="0" algn="just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1.遵循创新过程：遵循从创意到研发、试制、生产、进入市场的一般过程，实现从创意向实践、从基础研发向应用研发的跨越。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  <a:sym typeface="+mn-ea"/>
            </a:endParaRPr>
          </a:p>
          <a:p>
            <a:pPr marL="0" algn="just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2.满足市场需求：基于学科专业知识，运用创新理念和范式，解决社会和市场实际需求。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  <a:sym typeface="+mn-ea"/>
            </a:endParaRPr>
          </a:p>
          <a:p>
            <a:pPr marL="0" algn="just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3.创新实践成果显著：从产品、工艺流程、服务、商业模式等方面开展创新创业实践，产生高质量创新成果以体现团队创新力。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indent="0" algn="just">
              <a:lnSpc>
                <a:spcPts val="1600"/>
              </a:lnSpc>
              <a:spcBef>
                <a:spcPts val="25"/>
              </a:spcBef>
              <a:spcAft>
                <a:spcPts val="0"/>
              </a:spcAft>
            </a:pPr>
            <a:endParaRPr lang="zh-CN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indent="0" algn="just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（二）材料支撑（参考）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indent="0" algn="just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</a:pP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1.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项目专利，论文、软著等；（注明</a:t>
            </a: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“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一作</a:t>
            </a: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”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归属情况）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indent="0" algn="just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</a:pP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2.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查新报告、行业权威鉴定及推介等；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indent="0" algn="just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</a:pP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3.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与同行业竞品分析；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indent="0" algn="just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</a:pP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4.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实践检验情况；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indent="0" algn="just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</a:pP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5.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红旅赛道项目可注重模式创新。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indent="0" algn="just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2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四、商业维度</a:t>
            </a:r>
            <a:endParaRPr lang="zh-CN" altLang="en-US" sz="32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67360" y="1484630"/>
            <a:ext cx="8229600" cy="2480945"/>
          </a:xfrm>
        </p:spPr>
        <p:txBody>
          <a:bodyPr/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sz="1600" b="1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（一）评审关注点：</a:t>
            </a:r>
            <a:endParaRPr lang="zh-CN" altLang="en-US" sz="1600" b="1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  <a:sym typeface="+mn-ea"/>
            </a:endParaRPr>
          </a:p>
          <a:p>
            <a:pPr indent="342265">
              <a:spcBef>
                <a:spcPts val="0"/>
              </a:spcBef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1.产业认知深刻：充分了解所在产业的规模、增长速度、竞争格局、趋势、政策等情况，形成完备深刻的产业认知；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342265">
              <a:spcBef>
                <a:spcPts val="0"/>
              </a:spcBef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2.商业模式可行：有明确目标市场定位，了解其特征与需求，制定合理营销、运营、财务计划，设计出完整、创新、可行的商业模式，展现商业思维；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342265" algn="l">
              <a:spcBef>
                <a:spcPts val="0"/>
              </a:spcBef>
              <a:buClrTx/>
              <a:buSzTx/>
              <a:buFont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3.项目落地与效益：项目落地执行情况良好，对促进区域经济发展、产业转型升级有积极作用，具有盈利能力或盈利潜力。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sz="1600" b="1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（二）材料支撑（参考）</a:t>
            </a:r>
            <a:endParaRPr lang="zh-CN" altLang="en-US" sz="1600" b="1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342265" algn="l">
              <a:spcBef>
                <a:spcPts val="0"/>
              </a:spcBef>
              <a:buClrTx/>
              <a:buSzTx/>
              <a:buFont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1.目标客户：产品或服务是谁在用，是谁掏钱买，定位要准确，换句话说就是要清楚用户和客户的区别，最好还能对用户进行细分；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342265" algn="l">
              <a:spcBef>
                <a:spcPts val="0"/>
              </a:spcBef>
              <a:buClrTx/>
              <a:buSzTx/>
              <a:buFont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2.盈利模式：如何赚钱的，包含定价模式；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342265" algn="l">
              <a:spcBef>
                <a:spcPts val="0"/>
              </a:spcBef>
              <a:buClrTx/>
              <a:buSzTx/>
              <a:buFont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3.创意类项目要有财务预测，创业类项目要财务分析；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342265" algn="l">
              <a:spcBef>
                <a:spcPts val="0"/>
              </a:spcBef>
              <a:buClrTx/>
              <a:buSzTx/>
              <a:buFont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4.推广模式：如何推广宣传的产品或服务，别人可以通过什么样的渠道进行购买，有没有比较新颖的推广方式；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342265" algn="l">
              <a:spcBef>
                <a:spcPts val="0"/>
              </a:spcBef>
              <a:buClrTx/>
              <a:buSzTx/>
              <a:buFont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5.项目合作及实践落地案例情况。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342265">
              <a:spcBef>
                <a:spcPts val="0"/>
              </a:spcBef>
            </a:pP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algn="l">
              <a:buClrTx/>
              <a:buSzTx/>
              <a:buFontTx/>
            </a:pP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2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五、团队维度</a:t>
            </a:r>
            <a:endParaRPr lang="zh-CN" altLang="en-US" sz="32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（一）评审关注点：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  <a:sym typeface="+mn-ea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1.团队构建合理：团队组成科学合理，具有支撑项目成长的知识、技术和经验，有明确使命愿景；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2.组织分工协作良好：组织构架、人员配置、分工协作、能力与专业结构、合作机制、激励制度等合理；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3.团队与项目关系紧密：团队与项目关系真实紧密，对项目投入大，创立创业企业可能性高，且能有效利用外部资源。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（二）材料支撑（参考）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  </a:t>
            </a: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 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1.核心成员，尤其是负责人对项目要有显著的支撑力，如项目研究、获奖、资源情况；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团队成员的综合能力与项目的匹配度；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  </a:t>
            </a: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 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2.指导老师以及专家顾问情况，在这个项目中对于项目都有什么指导和帮助。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2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六、教育维度</a:t>
            </a:r>
            <a:endParaRPr lang="zh-CN" altLang="en-US" sz="32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360" y="1557020"/>
            <a:ext cx="8229600" cy="4525963"/>
          </a:xfrm>
        </p:spPr>
        <p:txBody>
          <a:bodyPr/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zh-CN" altLang="en-US" sz="1600" b="1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（一）评审关注点：</a:t>
            </a:r>
            <a:endParaRPr lang="zh-CN" altLang="en-US" sz="1600" b="1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  <a:sym typeface="+mn-ea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1.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价值观与精神：符合国家发展战略，弘扬正确价值观，厚植家国情怀，恪守伦理规范，培育创新精神；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2.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知识与技能融合：将专业知识与商业知识有效结合，转化为商业或社会价值，展现创新教育对大学生素养和认知的塑造力，体现团队对创新创业知识与技能的娴熟掌握与应用。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3.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院校支持体现：充分体现院校在“三位一体”统筹推进教育、科技、人才工作的成果，以及在项目培育、孵化等方面的支持，还有产教融合等模式在项目中的重要作用。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sz="1600" b="1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（二）材料支撑（参考）</a:t>
            </a:r>
            <a:endParaRPr lang="zh-CN" altLang="en-US" sz="1600" b="1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1.突出项目是学校学科与专业建设教育的成果、指导老师参与指导的结果以及学生在社会实践中产生的创业灵感等；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2.突出学校双创教育、创业计划训练项目、创业基金等创业孵化政策对于项目的扶持；突出在科技成果转化、产业资源对接、专家团队组建、关键技术突破等领域给予项目的支持；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3.通过团队组建、企业与产业资源、技术研发等领域体现多学科交叉、专创融合、产学研协同创新、产教融合等模式在项目的产生与执行中的重要作用。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  <a:sym typeface="+mn-ea"/>
            </a:endParaRPr>
          </a:p>
          <a:p>
            <a:pPr marL="0" algn="just">
              <a:spcBef>
                <a:spcPts val="25"/>
              </a:spcBef>
              <a:spcAft>
                <a:spcPts val="0"/>
              </a:spcAft>
              <a:buClrTx/>
              <a:buSzTx/>
            </a:pP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4.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注重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学生参与过程，有图有真相。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2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七、社会价值维度</a:t>
            </a:r>
            <a:endParaRPr lang="zh-CN" altLang="en-US" sz="32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53110" y="1484630"/>
            <a:ext cx="755459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algn="just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</a:pPr>
            <a:r>
              <a:rPr lang="zh-CN" altLang="en-US" sz="1600" b="1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（一）评审关注点：</a:t>
            </a:r>
            <a:endParaRPr lang="zh-CN" altLang="en-US" sz="1600" b="1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  <a:sym typeface="+mn-ea"/>
            </a:endParaRPr>
          </a:p>
          <a:p>
            <a:pPr indent="45720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1.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直接带动就业：能够直接提供一定数量和质量的就业岗位。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45720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2.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间接带动就业：具备较强的间接带动就业的能力和规模。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45720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zh-CN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3.</a:t>
            </a: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推动社会发展：对社会文明、生态文明、民生福祉等方面有积极推动作用。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457200" algn="just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</a:pPr>
            <a:r>
              <a:rPr lang="zh-CN" altLang="en-US" sz="1600" b="1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  <a:sym typeface="+mn-ea"/>
              </a:rPr>
              <a:t>（二）材料支撑（参考）</a:t>
            </a:r>
            <a:endParaRPr lang="zh-CN" altLang="en-US" sz="1600" b="1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45720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1.直接、间接带动就业情况；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45720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2.推动社会不同群体实现发展目标情况，可案例；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45720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3.权威报道、或者领导关注等内容增加说服力；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  <a:p>
            <a:pPr indent="45720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600">
                <a:solidFill>
                  <a:schemeClr val="tx1"/>
                </a:solidFill>
                <a:latin typeface="方正仿宋_GBK" panose="02000000000000000000" charset="-122"/>
                <a:ea typeface="方正仿宋_GBK" panose="02000000000000000000" charset="-122"/>
              </a:rPr>
              <a:t>4.其他社会影响资料。</a:t>
            </a:r>
            <a:endParaRPr lang="zh-CN" altLang="en-US" sz="1600">
              <a:solidFill>
                <a:schemeClr val="tx1"/>
              </a:solidFill>
              <a:latin typeface="方正仿宋_GBK" panose="02000000000000000000" charset="-122"/>
              <a:ea typeface="方正仿宋_GBK" panose="02000000000000000000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9EDEE"/>
    </a:accent5>
    <a:accent6>
      <a:srgbClr val="2D2D89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1836</Words>
  <Application>WPS 演示</Application>
  <PresentationFormat/>
  <Paragraphs>89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方正仿宋_GBK</vt:lpstr>
      <vt:lpstr>Arial Unicode MS</vt:lpstr>
      <vt:lpstr>Calibri</vt:lpstr>
      <vt:lpstr>Microsoft YaHei UI</vt:lpstr>
      <vt:lpstr>默认设计模板</vt:lpstr>
      <vt:lpstr>PowerPoint 演示文稿</vt:lpstr>
      <vt:lpstr>一、项目背景</vt:lpstr>
      <vt:lpstr>二、项目介绍</vt:lpstr>
      <vt:lpstr>三、创新维度</vt:lpstr>
      <vt:lpstr>四、商业维度</vt:lpstr>
      <vt:lpstr>五、团队维度</vt:lpstr>
      <vt:lpstr>六、教育维度</vt:lpstr>
      <vt:lpstr>七、社会价值维度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hp</dc:creator>
  <cp:lastModifiedBy>无心</cp:lastModifiedBy>
  <cp:revision>9</cp:revision>
  <dcterms:created xsi:type="dcterms:W3CDTF">2024-12-04T01:21:00Z</dcterms:created>
  <dcterms:modified xsi:type="dcterms:W3CDTF">2024-12-04T07:26:08Z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74601725AF344C0E8CC3496A19A5C4CE_12</vt:lpwstr>
  </property>
</Properties>
</file>